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79" r:id="rId7"/>
    <p:sldId id="262" r:id="rId8"/>
    <p:sldId id="263" r:id="rId9"/>
    <p:sldId id="278" r:id="rId10"/>
    <p:sldId id="281" r:id="rId11"/>
    <p:sldId id="273" r:id="rId12"/>
    <p:sldId id="280" r:id="rId13"/>
    <p:sldId id="277" r:id="rId14"/>
    <p:sldId id="274" r:id="rId15"/>
    <p:sldId id="275" r:id="rId16"/>
    <p:sldId id="260" r:id="rId17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ke Habraken" initials="MH" lastIdx="2" clrIdx="0">
    <p:extLst>
      <p:ext uri="{19B8F6BF-5375-455C-9EA6-DF929625EA0E}">
        <p15:presenceInfo xmlns:p15="http://schemas.microsoft.com/office/powerpoint/2012/main" userId="S-1-5-21-2254480135-347374385-104533418-48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CAD12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1203" autoAdjust="0"/>
  </p:normalViewPr>
  <p:slideViewPr>
    <p:cSldViewPr>
      <p:cViewPr varScale="1">
        <p:scale>
          <a:sx n="101" d="100"/>
          <a:sy n="101" d="100"/>
        </p:scale>
        <p:origin x="10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Heijkants" userId="a26f1612-a852-4e46-b327-1281c3e2c86e" providerId="ADAL" clId="{FEE42D74-6CB6-41B8-ACF8-CC5600F0E773}"/>
    <pc:docChg chg="modSld">
      <pc:chgData name="Leonie Heijkants" userId="a26f1612-a852-4e46-b327-1281c3e2c86e" providerId="ADAL" clId="{FEE42D74-6CB6-41B8-ACF8-CC5600F0E773}" dt="2019-09-20T10:23:18.889" v="1" actId="20577"/>
      <pc:docMkLst>
        <pc:docMk/>
      </pc:docMkLst>
      <pc:sldChg chg="modSp">
        <pc:chgData name="Leonie Heijkants" userId="a26f1612-a852-4e46-b327-1281c3e2c86e" providerId="ADAL" clId="{FEE42D74-6CB6-41B8-ACF8-CC5600F0E773}" dt="2019-09-20T10:23:18.889" v="1" actId="20577"/>
        <pc:sldMkLst>
          <pc:docMk/>
          <pc:sldMk cId="0" sldId="256"/>
        </pc:sldMkLst>
        <pc:spChg chg="mod">
          <ac:chgData name="Leonie Heijkants" userId="a26f1612-a852-4e46-b327-1281c3e2c86e" providerId="ADAL" clId="{FEE42D74-6CB6-41B8-ACF8-CC5600F0E773}" dt="2019-09-20T10:23:18.889" v="1" actId="20577"/>
          <ac:spMkLst>
            <pc:docMk/>
            <pc:sldMk cId="0" sldId="2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8F9F-B39F-405C-B81B-FC5824C403C1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249F-CEBB-4B8B-8D57-B9E3698B8B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66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146E7-5617-4EA2-9E7D-C22203C8BD4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29CC5-37B6-40A3-8F23-EC73045860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50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LEONIE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29CC5-37B6-40A3-8F23-EC730458603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31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BFD8C-2146-4E75-970E-4E8404B90C38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16CE-E3FB-45FF-AED6-0EFFA13A60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0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44" y="322629"/>
            <a:ext cx="89622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b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endParaRPr lang="nl-N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b="1" dirty="0">
                <a:latin typeface="Arial" panose="020B0604020202020204" pitchFamily="34" charset="0"/>
                <a:cs typeface="Arial" panose="020B0604020202020204" pitchFamily="34" charset="0"/>
              </a:rPr>
              <a:t>Info avond examinering</a:t>
            </a:r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Donderdag 24 oktober 2019 MBO Tilburg</a:t>
            </a:r>
          </a:p>
          <a:p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6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/>
              <a:t>De Beroepsproeve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Praktijkgedeelte</a:t>
            </a:r>
          </a:p>
          <a:p>
            <a:pPr>
              <a:buFontTx/>
              <a:buChar char="-"/>
            </a:pPr>
            <a:r>
              <a:rPr lang="nl-NL" dirty="0"/>
              <a:t>Examengesprek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opdracht</a:t>
            </a:r>
          </a:p>
          <a:p>
            <a:pPr>
              <a:buFontTx/>
              <a:buChar char="-"/>
            </a:pPr>
            <a:r>
              <a:rPr lang="nl-NL" sz="2400" dirty="0"/>
              <a:t>Projectplan</a:t>
            </a:r>
          </a:p>
          <a:p>
            <a:pPr>
              <a:buFontTx/>
              <a:buChar char="-"/>
            </a:pPr>
            <a:r>
              <a:rPr lang="nl-NL" sz="2400" dirty="0"/>
              <a:t>Activiteit organiseren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18" y="548680"/>
            <a:ext cx="3615241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75656" y="332656"/>
            <a:ext cx="71494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/>
              <a:t>De beroepsproeve</a:t>
            </a:r>
          </a:p>
          <a:p>
            <a:pPr marL="0" indent="0">
              <a:buNone/>
            </a:pPr>
            <a:r>
              <a:rPr lang="nl-NL" sz="2000" b="1" dirty="0"/>
              <a:t>Eisen examenbedrijf:</a:t>
            </a:r>
            <a:endParaRPr lang="nl-NL" sz="2800" b="1" dirty="0"/>
          </a:p>
          <a:p>
            <a:pPr lvl="0"/>
            <a:endParaRPr lang="nl-NL" sz="1600" dirty="0" smtClean="0"/>
          </a:p>
          <a:p>
            <a:r>
              <a:rPr lang="nl-NL" sz="1600" dirty="0"/>
              <a:t>Het betreft een organisatie met een aantoonbare visie op duurzaamheid en/of leefbaarheid en/of gezondheid </a:t>
            </a:r>
            <a:r>
              <a:rPr lang="nl-NL" sz="1600" dirty="0" smtClean="0"/>
              <a:t>(passend in </a:t>
            </a:r>
            <a:r>
              <a:rPr lang="nl-NL" sz="1600" dirty="0" err="1" smtClean="0"/>
              <a:t>crebo</a:t>
            </a:r>
            <a:r>
              <a:rPr lang="nl-NL" sz="1600" dirty="0" smtClean="0"/>
              <a:t> 26009 of al geaccrediteerd zijn voor </a:t>
            </a:r>
            <a:r>
              <a:rPr lang="nl-NL" sz="1600" dirty="0" err="1" smtClean="0"/>
              <a:t>crebo</a:t>
            </a:r>
            <a:r>
              <a:rPr lang="nl-NL" sz="1600" dirty="0" smtClean="0"/>
              <a:t> 26009)</a:t>
            </a:r>
          </a:p>
          <a:p>
            <a:r>
              <a:rPr lang="nl-NL" sz="1600" dirty="0" smtClean="0"/>
              <a:t>De examenopdracht moet passen bij de gekozen specialisatie</a:t>
            </a:r>
            <a:endParaRPr lang="nl-NL" sz="1600" dirty="0"/>
          </a:p>
          <a:p>
            <a:pPr lvl="0"/>
            <a:r>
              <a:rPr lang="nl-NL" sz="1600" dirty="0" smtClean="0"/>
              <a:t>Studenten </a:t>
            </a:r>
            <a:r>
              <a:rPr lang="nl-NL" sz="1600" dirty="0"/>
              <a:t>mogen in principe de beroepsproeve uitvoeren op een bedrijf waar ze al eerder stage hebben gelopen in leerjaar 1 en 2. </a:t>
            </a:r>
          </a:p>
          <a:p>
            <a:pPr lvl="0"/>
            <a:r>
              <a:rPr lang="nl-NL" sz="1600" dirty="0" smtClean="0"/>
              <a:t>Studenten </a:t>
            </a:r>
            <a:r>
              <a:rPr lang="nl-NL" sz="1600" dirty="0"/>
              <a:t>mogen de beroepsproeve niet uitvoeren op hetzelfde bedrijf als waar ze een eerdere periode van het examenjaar hebben stage gelopen.</a:t>
            </a:r>
          </a:p>
          <a:p>
            <a:pPr lvl="0"/>
            <a:r>
              <a:rPr lang="nl-NL" sz="1600" dirty="0" smtClean="0"/>
              <a:t>Studenten </a:t>
            </a:r>
            <a:r>
              <a:rPr lang="nl-NL" sz="1600" dirty="0"/>
              <a:t>mogen de beroepsproeve niet uitvoeren bij een bedrijf waarmee ze familiebanden of andere nauwe relaties hebben. Dit kan in eigenaar of personeel zitten maar ook in (grote) </a:t>
            </a:r>
            <a:r>
              <a:rPr lang="nl-NL" sz="1600" dirty="0" smtClean="0"/>
              <a:t>klanten</a:t>
            </a:r>
            <a:endParaRPr lang="nl-NL" sz="900" dirty="0"/>
          </a:p>
          <a:p>
            <a:pPr lvl="0"/>
            <a:r>
              <a:rPr lang="nl-NL" sz="1600" dirty="0"/>
              <a:t>Studenten mogen de beroepsproeve niet uitvoeren op een stagebedrijf zonder of met nauwelijks personeel  en er moet een bedrijfspand aanwezig zijn</a:t>
            </a:r>
            <a:r>
              <a:rPr lang="nl-NL" sz="1600" dirty="0" smtClean="0"/>
              <a:t>.</a:t>
            </a:r>
            <a:endParaRPr lang="nl-NL" sz="900" dirty="0"/>
          </a:p>
          <a:p>
            <a:pPr lvl="0"/>
            <a:r>
              <a:rPr lang="nl-NL" sz="1600" dirty="0"/>
              <a:t>De school beoordeelt uiteindelijk of het bedrijf geschikt is om de beroepsproeve uit te voeren. </a:t>
            </a:r>
          </a:p>
          <a:p>
            <a:pPr lvl="0"/>
            <a:r>
              <a:rPr lang="nl-NL" sz="1600" dirty="0" smtClean="0"/>
              <a:t>De </a:t>
            </a:r>
            <a:r>
              <a:rPr lang="nl-NL" sz="1600" dirty="0"/>
              <a:t>uitvoering van de opdracht van de beroepsproeve kan in principe niet plaatsvinden in het weekend</a:t>
            </a:r>
          </a:p>
          <a:p>
            <a:pPr marL="0" lv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0810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/>
              <a:t>Aanmelddata HBO</a:t>
            </a:r>
          </a:p>
          <a:p>
            <a:pPr marL="0" indent="0" algn="ctr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000" dirty="0"/>
              <a:t>Studenten moeten zich uiterlijk op 1 mei aanmelden bij Studielink voor de studie van hun keuze. Zij hebben dan recht op een studiekeuzecheck voor opleidingen die niet selecteren.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Aanmelding tot en met 1 mei betekent ook recht op toelating tot een andere studie (toelatingsrecht). Voor een opleiding met een </a:t>
            </a:r>
            <a:r>
              <a:rPr lang="nl-NL" sz="2000" dirty="0" err="1"/>
              <a:t>numerus</a:t>
            </a:r>
            <a:r>
              <a:rPr lang="nl-NL" sz="2000" dirty="0"/>
              <a:t> fixus (vastgesteld aantal plaatsen) is de uiterste aanmelddatum 15 januari.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8208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2345425" cy="21493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03" y="3140968"/>
            <a:ext cx="2345425" cy="21493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44" y="3140968"/>
            <a:ext cx="2345425" cy="214936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23928" y="177281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11760" y="188640"/>
            <a:ext cx="6732240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Informatie op mijnhelicon.nl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Diplomeerbaar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als…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Planning AVO examens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Proces examinering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Beroepsproeve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Aanmelddata voor hbo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3" y="4749667"/>
            <a:ext cx="2104736" cy="19287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16" y="4780498"/>
            <a:ext cx="2104736" cy="192879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56" y="4749666"/>
            <a:ext cx="2104735" cy="19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51720" y="188640"/>
            <a:ext cx="7092280" cy="731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Diplomeerbaar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als:</a:t>
            </a:r>
          </a:p>
          <a:p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voldaan hebt aan de onderwijsverplichting. Dat betekent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 je alle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jou geplande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onderwijsactiviteiten hebt afgerond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voldoende hebt afgesloten.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voldaan hebt aan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eisen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m.b.t. AVO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examens.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voldaan hebt aan de eisen m.b.t. de keuzedelen. Dat betekent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 je 3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keuzedelen gevolgd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hebt en hebt deelgenomen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aan het examen.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BPV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uren in orde zijn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het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werkproces examen hebt behaald.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positief advies (GO) hebt voor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Beroepsproeve.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7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55776" y="2924944"/>
            <a:ext cx="4176464" cy="30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411760" y="18864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1115616" y="836712"/>
            <a:ext cx="71287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dirty="0"/>
              <a:t>Informatie op mijn Helicon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340768"/>
            <a:ext cx="6613944" cy="50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07704" y="176529"/>
            <a:ext cx="6696744" cy="762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Planning AVO examens </a:t>
            </a:r>
          </a:p>
          <a:p>
            <a:pPr>
              <a:spcAft>
                <a:spcPts val="200"/>
              </a:spcAft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zie leerplatform voor exacte planning per student.</a:t>
            </a:r>
          </a:p>
          <a:p>
            <a:pPr>
              <a:spcAft>
                <a:spcPts val="200"/>
              </a:spcAft>
            </a:pPr>
            <a:endParaRPr lang="nl-N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dinsdag 5 en donderdag 7 november: mondelinge examens Nederlands (locatie: MBO Tilburg; zie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rooster)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Dinsdag 12 november: Nederlands lezen, luisteren schrijven en herkansingen rekenen (locatie: MBO Boxtel in een ochtend en middag groep;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 rooster)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Woensdag 13 november: Engels lezen, luisteren en schrijven (locatie: MBO Boxtel in een ochtend en middaggroep;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 rooster)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Mondelinge examens Engels 7 en 15 november (locatie MBO Tilburg; zie rooster)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200"/>
              </a:spcAft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1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07704" y="176529"/>
            <a:ext cx="6696744" cy="696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AVO examens belangrijk!!!</a:t>
            </a:r>
          </a:p>
          <a:p>
            <a:pPr>
              <a:spcAft>
                <a:spcPts val="200"/>
              </a:spcAft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zie leerplatform voor exacte planning per student.</a:t>
            </a:r>
          </a:p>
          <a:p>
            <a:pPr>
              <a:spcAft>
                <a:spcPts val="200"/>
              </a:spcAft>
            </a:pPr>
            <a:endParaRPr lang="nl-N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Voor elk examen dien je je identiteitsbewijs bij je te hebben.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Voor de mondelinge examens </a:t>
            </a:r>
            <a:r>
              <a:rPr lang="nl-NL" sz="2400" dirty="0" smtClean="0"/>
              <a:t>moet </a:t>
            </a:r>
            <a:r>
              <a:rPr lang="nl-NL" sz="2400" dirty="0"/>
              <a:t>je een kwartier voor aanvang op school aanwezig zijn.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Bij te laat komen voor de examens word je niet meer toegelaten tot het examen, behalve als er sprake is van overmacht.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Als je niet meer </a:t>
            </a:r>
            <a:r>
              <a:rPr lang="nl-NL" sz="2400" dirty="0" smtClean="0"/>
              <a:t>wordt </a:t>
            </a:r>
            <a:r>
              <a:rPr lang="nl-NL" sz="2400" dirty="0"/>
              <a:t>toegelaten tot het examen </a:t>
            </a:r>
            <a:r>
              <a:rPr lang="nl-NL" sz="2400" dirty="0" smtClean="0"/>
              <a:t>heb </a:t>
            </a:r>
            <a:r>
              <a:rPr lang="nl-NL" sz="2400" dirty="0"/>
              <a:t>je ook meteen je eerste kans verspeeld en </a:t>
            </a:r>
            <a:r>
              <a:rPr lang="nl-NL" sz="2400" dirty="0" smtClean="0"/>
              <a:t>kan </a:t>
            </a:r>
            <a:r>
              <a:rPr lang="nl-NL" sz="2400" dirty="0"/>
              <a:t>je alleen nog gebruik maken van een herexamen.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Mocht daarna nog een </a:t>
            </a:r>
            <a:r>
              <a:rPr lang="nl-NL" sz="2400" i="1" dirty="0"/>
              <a:t>derde kans </a:t>
            </a:r>
            <a:r>
              <a:rPr lang="nl-NL" sz="2400" dirty="0"/>
              <a:t>nodig zijn dan is dat voor </a:t>
            </a:r>
            <a:r>
              <a:rPr lang="nl-NL" sz="2400" i="1" dirty="0"/>
              <a:t>eigen rekening.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200"/>
              </a:spcAft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2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6913223" cy="5577483"/>
          </a:xfrm>
        </p:spPr>
      </p:pic>
    </p:spTree>
    <p:extLst>
      <p:ext uri="{BB962C8B-B14F-4D97-AF65-F5344CB8AC3E}">
        <p14:creationId xmlns:p14="http://schemas.microsoft.com/office/powerpoint/2010/main" val="267232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27784" y="40466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  <a:r>
              <a:rPr lang="nl-NL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examinering vervolg</a:t>
            </a:r>
            <a:endParaRPr lang="nl-NL" sz="160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0" y="908720"/>
            <a:ext cx="6944694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0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7339503" cy="43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C1B72-2708-4D4D-927D-EBF0D6CC0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15FE9-3CC2-4A40-814E-9789628DD49A}">
  <ds:schemaRefs>
    <ds:schemaRef ds:uri="04a8cfdc-dc7c-4728-8468-1752323b6dce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589A69-26D8-4F0B-B68A-5A72C959A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530</Words>
  <Application>Microsoft Office PowerPoint</Application>
  <PresentationFormat>Diavoorstelling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Tromp7</dc:creator>
  <cp:lastModifiedBy>Jenneke Pulles</cp:lastModifiedBy>
  <cp:revision>188</cp:revision>
  <cp:lastPrinted>2015-06-02T12:17:57Z</cp:lastPrinted>
  <dcterms:created xsi:type="dcterms:W3CDTF">2013-04-10T10:51:47Z</dcterms:created>
  <dcterms:modified xsi:type="dcterms:W3CDTF">2020-02-03T14:54:47Z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0x010100C1FADF7D1B988245B1414887988CB676</vt:lpwstr>
  </property>
</Properties>
</file>